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6"/>
  </p:notesMasterIdLst>
  <p:sldIdLst>
    <p:sldId id="256" r:id="rId2"/>
    <p:sldId id="269" r:id="rId3"/>
    <p:sldId id="303" r:id="rId4"/>
    <p:sldId id="293" r:id="rId5"/>
    <p:sldId id="292" r:id="rId6"/>
    <p:sldId id="294" r:id="rId7"/>
    <p:sldId id="297" r:id="rId8"/>
    <p:sldId id="295" r:id="rId9"/>
    <p:sldId id="298" r:id="rId10"/>
    <p:sldId id="299" r:id="rId11"/>
    <p:sldId id="296" r:id="rId12"/>
    <p:sldId id="301" r:id="rId13"/>
    <p:sldId id="302" r:id="rId14"/>
    <p:sldId id="300" r:id="rId1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2" autoAdjust="0"/>
    <p:restoredTop sz="94622" autoAdjust="0"/>
  </p:normalViewPr>
  <p:slideViewPr>
    <p:cSldViewPr>
      <p:cViewPr varScale="1">
        <p:scale>
          <a:sx n="100" d="100"/>
          <a:sy n="100" d="100"/>
        </p:scale>
        <p:origin x="-37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ecardin\My%20Documents\ppt%20presentations\preference%20for%20gre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9.3499031079059061E-2"/>
          <c:y val="0.23757903396403809"/>
          <c:w val="0.8597780067211227"/>
          <c:h val="0.64365475770752534"/>
        </c:manualLayout>
      </c:layout>
      <c:barChart>
        <c:barDir val="col"/>
        <c:grouping val="clustered"/>
        <c:ser>
          <c:idx val="0"/>
          <c:order val="0"/>
          <c:tx>
            <c:strRef>
              <c:f>Sheet1!$B$24</c:f>
              <c:strCache>
                <c:ptCount val="1"/>
                <c:pt idx="0">
                  <c:v>BSC should adopt a green design  n=1209</c:v>
                </c:pt>
              </c:strCache>
            </c:strRef>
          </c:tx>
          <c:dLbls>
            <c:txPr>
              <a:bodyPr/>
              <a:lstStyle/>
              <a:p>
                <a:pPr>
                  <a:defRPr sz="16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Sheet1!$A$25:$A$29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Undecided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Sheet1!$B$25:$B$29</c:f>
              <c:numCache>
                <c:formatCode>0%</c:formatCode>
                <c:ptCount val="5"/>
                <c:pt idx="0">
                  <c:v>2.0000000000000004E-2</c:v>
                </c:pt>
                <c:pt idx="1">
                  <c:v>5.000000000000001E-2</c:v>
                </c:pt>
                <c:pt idx="2">
                  <c:v>0.14000000000000001</c:v>
                </c:pt>
                <c:pt idx="3">
                  <c:v>0.42000000000000004</c:v>
                </c:pt>
                <c:pt idx="4">
                  <c:v>0.37000000000000005</c:v>
                </c:pt>
              </c:numCache>
            </c:numRef>
          </c:val>
        </c:ser>
        <c:ser>
          <c:idx val="1"/>
          <c:order val="1"/>
          <c:tx>
            <c:strRef>
              <c:f>Sheet1!$C$24</c:f>
              <c:strCache>
                <c:ptCount val="1"/>
                <c:pt idx="0">
                  <c:v>Increasing sustainability practices will better ISU's public image  n=838</c:v>
                </c:pt>
              </c:strCache>
            </c:strRef>
          </c:tx>
          <c:dLbls>
            <c:txPr>
              <a:bodyPr/>
              <a:lstStyle/>
              <a:p>
                <a:pPr>
                  <a:defRPr sz="16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Sheet1!$A$25:$A$29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Undecided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Sheet1!$C$25:$C$29</c:f>
              <c:numCache>
                <c:formatCode>0%</c:formatCode>
                <c:ptCount val="5"/>
                <c:pt idx="0">
                  <c:v>5.000000000000001E-2</c:v>
                </c:pt>
                <c:pt idx="1">
                  <c:v>8.0000000000000016E-2</c:v>
                </c:pt>
                <c:pt idx="2">
                  <c:v>0.11000000000000001</c:v>
                </c:pt>
                <c:pt idx="3">
                  <c:v>0.44000000000000006</c:v>
                </c:pt>
                <c:pt idx="4">
                  <c:v>0.32000000000000006</c:v>
                </c:pt>
              </c:numCache>
            </c:numRef>
          </c:val>
        </c:ser>
        <c:axId val="89127168"/>
        <c:axId val="89653248"/>
      </c:barChart>
      <c:catAx>
        <c:axId val="89127168"/>
        <c:scaling>
          <c:orientation val="minMax"/>
        </c:scaling>
        <c:axPos val="b"/>
        <c:majorTickMark val="none"/>
        <c:tickLblPos val="low"/>
        <c:txPr>
          <a:bodyPr rot="0"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9653248"/>
        <c:crosses val="autoZero"/>
        <c:auto val="1"/>
        <c:lblAlgn val="ctr"/>
        <c:lblOffset val="100"/>
      </c:catAx>
      <c:valAx>
        <c:axId val="89653248"/>
        <c:scaling>
          <c:orientation val="minMax"/>
          <c:max val="0.5"/>
          <c:min val="0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9127168"/>
        <c:crosses val="autoZero"/>
        <c:crossBetween val="between"/>
        <c:majorUnit val="0.1"/>
      </c:valAx>
    </c:plotArea>
    <c:legend>
      <c:legendPos val="r"/>
      <c:layout>
        <c:manualLayout>
          <c:xMode val="edge"/>
          <c:yMode val="edge"/>
          <c:x val="1.6495572399244492E-2"/>
          <c:y val="3.3729084645669288E-2"/>
          <c:w val="0.94523622047244082"/>
          <c:h val="0.17010109087926512"/>
        </c:manualLayout>
      </c:layout>
      <c:txPr>
        <a:bodyPr/>
        <a:lstStyle/>
        <a:p>
          <a:pPr>
            <a:defRPr sz="18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5565068-870C-4AE7-8F23-3899E60F2B69}" type="datetimeFigureOut">
              <a:rPr lang="fr-FR"/>
              <a:pPr/>
              <a:t>19/02/2010</a:t>
            </a:fld>
            <a:endParaRPr lang="fr-CA"/>
          </a:p>
        </p:txBody>
      </p:sp>
      <p:sp>
        <p:nvSpPr>
          <p:cNvPr id="13316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13318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77617D7-E4D1-47C6-B6D0-1FE1EEAA099F}" type="slidenum">
              <a:rPr lang="fr-CA"/>
              <a:pPr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w Cen MT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w Cen MT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w Cen MT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w Cen MT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w Cen MT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Form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8" name="Form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A">
              <a:latin typeface="Calibri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980AE-82B9-458A-BC83-32EBC65064DC}" type="slidenum">
              <a:rPr lang="fr-CA"/>
              <a:pPr/>
              <a:t>1</a:t>
            </a:fld>
            <a:endParaRPr lang="fr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617D7-E4D1-47C6-B6D0-1FE1EEAA099F}" type="slidenum">
              <a:rPr lang="fr-CA" smtClean="0"/>
              <a:pPr/>
              <a:t>12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967439F2-D97D-4AAD-B6D6-5AF3602A5EEE}" type="datetime1">
              <a:rPr lang="en-US" smtClean="0"/>
              <a:pPr/>
              <a:t>2/19/2010</a:t>
            </a:fld>
            <a:endParaRPr lang="en-US" sz="2000"/>
          </a:p>
        </p:txBody>
      </p:sp>
      <p:sp>
        <p:nvSpPr>
          <p:cNvPr id="10" name="Rectangle 10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86F6E8-A2CE-4A19-92E5-7701E910B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3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1CF66B34-5D9A-45D3-ADC6-5DA79B805350}" type="datetime1">
              <a:rPr lang="en-US" smtClean="0"/>
              <a:pPr/>
              <a:t>2/19/2010</a:t>
            </a:fld>
            <a:endParaRPr lang="en-US"/>
          </a:p>
        </p:txBody>
      </p:sp>
      <p:sp>
        <p:nvSpPr>
          <p:cNvPr id="5" name="Rectangle 10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133CAE7-8186-4B50-A208-CC9771FB4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D0286A-5DE8-4D7C-8BCE-B485BCBF2105}" type="datetime1">
              <a:rPr lang="en-US" smtClean="0"/>
              <a:pPr/>
              <a:t>2/19/2010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16629282-C3CD-47DA-BB17-DC6CDC68E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3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4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8635CDC0-23B3-4739-A885-ADD968306093}" type="datetime1">
              <a:rPr lang="en-US" smtClean="0"/>
              <a:pPr/>
              <a:t>2/19/2010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0854CEF-D6BD-4099-A25B-CE34CAF46F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11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3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8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9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fld id="{A69E71E2-99E6-4D76-A856-ED694A20603E}" type="datetime1">
              <a:rPr lang="en-US" smtClean="0"/>
              <a:pPr/>
              <a:t>2/19/2010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B79FA122-3E11-4BD6-9361-73899A54B3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11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3F79D0-469F-4526-B5C0-EE49652C6230}" type="datetime1">
              <a:rPr lang="en-US" smtClean="0"/>
              <a:pPr/>
              <a:t>2/19/2010</a:t>
            </a:fld>
            <a:endParaRPr lang="en-US"/>
          </a:p>
        </p:txBody>
      </p:sp>
      <p:sp>
        <p:nvSpPr>
          <p:cNvPr id="4" name="Rectangl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1D3BC-0408-4D33-A480-2622FE9F5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869A53-8E8D-446B-87C1-17DD91DBCB20}" type="datetime1">
              <a:rPr lang="en-US" smtClean="0"/>
              <a:pPr/>
              <a:t>2/19/2010</a:t>
            </a:fld>
            <a:endParaRPr lang="en-US"/>
          </a:p>
        </p:txBody>
      </p:sp>
      <p:sp>
        <p:nvSpPr>
          <p:cNvPr id="3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4B395E-2FCB-4E2E-990E-10F56B12B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3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B6CA076D-04B6-4DC6-9090-9AEA437FCC2B}" type="datetime1">
              <a:rPr lang="en-US" smtClean="0"/>
              <a:pPr/>
              <a:t>2/19/2010</a:t>
            </a:fld>
            <a:endParaRPr lang="en-US"/>
          </a:p>
        </p:txBody>
      </p:sp>
      <p:sp>
        <p:nvSpPr>
          <p:cNvPr id="6" name="Rectangle 10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588C094-1E50-4FAD-9D5E-EC5520DA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89837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24000" y="0"/>
            <a:ext cx="7620000" cy="4648200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724400"/>
            <a:ext cx="7315200" cy="6096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fld id="{449704A2-32E3-4553-A33F-6F792D08A6CD}" type="datetime1">
              <a:rPr lang="en-US" smtClean="0"/>
              <a:pPr/>
              <a:t>2/19/2010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92924AF3-F661-45A3-B851-6C974F5A9C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Tw Cen MT" pitchFamily="34" charset="0"/>
              </a:defRPr>
            </a:lvl1pPr>
          </a:lstStyle>
          <a:p>
            <a:fld id="{553BD20A-7DEC-4128-BB0D-3F4ABE5206B3}" type="datetime1">
              <a:rPr lang="en-US" smtClean="0"/>
              <a:pPr/>
              <a:t>2/19/2010</a:t>
            </a:fld>
            <a:endParaRPr lang="en-US"/>
          </a:p>
        </p:txBody>
      </p:sp>
      <p:sp>
        <p:nvSpPr>
          <p:cNvPr id="1029" name="Rectangle 2"/>
          <p:cNvSpPr>
            <a:spLocks noGrp="1"/>
          </p:cNvSpPr>
          <p:nvPr>
            <p:ph type="ftr" sz="quarter" idx="3"/>
          </p:nvPr>
        </p:nvSpPr>
        <p:spPr bwMode="auto">
          <a:xfrm>
            <a:off x="609600" y="6248400"/>
            <a:ext cx="54213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Tw Cen MT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Tw Cen MT" pitchFamily="34" charset="0"/>
              </a:defRPr>
            </a:lvl1pPr>
          </a:lstStyle>
          <a:p>
            <a:fld id="{F4295D0F-AE6A-4335-984F-C82763EB9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txStyles>
    <p:titleStyle>
      <a:lvl1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8001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12573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7145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21717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42900" indent="-342900" algn="l" defTabSz="-13873163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-13873163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-13873163" rtl="0" eaLnBrk="1" fontAlgn="base" hangingPunct="1">
        <a:spcBef>
          <a:spcPts val="400"/>
        </a:spcBef>
        <a:spcAft>
          <a:spcPct val="0"/>
        </a:spcAft>
        <a:buClr>
          <a:srgbClr val="B7785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-13873163" rtl="0" eaLnBrk="1" fontAlgn="base" hangingPunct="1">
        <a:spcBef>
          <a:spcPts val="400"/>
        </a:spcBef>
        <a:spcAft>
          <a:spcPct val="0"/>
        </a:spcAft>
        <a:buClr>
          <a:srgbClr val="776A5B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62200" y="6072188"/>
            <a:ext cx="6543675" cy="652462"/>
          </a:xfrm>
        </p:spPr>
        <p:txBody>
          <a:bodyPr>
            <a:normAutofit fontScale="90000"/>
          </a:bodyPr>
          <a:lstStyle/>
          <a:p>
            <a:pPr marL="0" indent="0" defTabSz="914400" eaLnBrk="1" hangingPunct="1"/>
            <a:r>
              <a:rPr lang="fr-CA" sz="4000" cap="none" dirty="0" smtClean="0">
                <a:solidFill>
                  <a:schemeClr val="tx1"/>
                </a:solidFill>
              </a:rPr>
              <a:t>Planning for </a:t>
            </a:r>
            <a:r>
              <a:rPr lang="fr-CA" sz="4000" cap="none" dirty="0" err="1" smtClean="0">
                <a:solidFill>
                  <a:schemeClr val="tx1"/>
                </a:solidFill>
              </a:rPr>
              <a:t>Sustainability</a:t>
            </a:r>
            <a:endParaRPr lang="fr-CA" sz="4000" cap="none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6784848" cy="9906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Living Laboratory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Nature paths/preserve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Community/Class garden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Natural water treatment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Renewable </a:t>
            </a:r>
            <a:r>
              <a:rPr lang="en-US" smtClean="0">
                <a:latin typeface="Arial" pitchFamily="34" charset="0"/>
                <a:cs typeface="Arial" pitchFamily="34" charset="0"/>
              </a:rPr>
              <a:t>energy partnerships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 descr="Illinois State University 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938717" cy="1295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6784848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Walkable/Bikeable Campus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Keep campus compact and focus on Quad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Revive west side of campus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Ease Main Street crossings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Staircases that encourage use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Covered bike storage/ indoor storage for new housing</a:t>
            </a:r>
          </a:p>
          <a:p>
            <a:endParaRPr lang="en-US" dirty="0"/>
          </a:p>
        </p:txBody>
      </p:sp>
      <p:pic>
        <p:nvPicPr>
          <p:cNvPr id="4" name="Content Placeholder 3" descr="Illinois State University 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38717" cy="1295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81200" y="273050"/>
            <a:ext cx="6705600" cy="8699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Leadership in Energy and Environmental Design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533400" y="2438400"/>
            <a:ext cx="4419600" cy="3276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Sustainable Sites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Water Conservation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Energy &amp; Atmosphere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Materials &amp; Resources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Indoor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Envi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Quality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Innovation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4953000" y="2438400"/>
            <a:ext cx="3886200" cy="35814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Certified 40–49pts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Silver 50–59 pts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Gold 60–79 pts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Platinum 80 pts &amp; above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533400" y="1752600"/>
            <a:ext cx="3886200" cy="64008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Categories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4953000" y="1752600"/>
            <a:ext cx="3886200" cy="64008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Ratings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 descr="Illinois State University ph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38717" cy="12954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3050"/>
            <a:ext cx="6705600" cy="86995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Cost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4"/>
          </p:nvPr>
        </p:nvGraphicFramePr>
        <p:xfrm>
          <a:off x="838200" y="1904998"/>
          <a:ext cx="7848600" cy="4035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00"/>
                <a:gridCol w="2616200"/>
                <a:gridCol w="2616200"/>
              </a:tblGrid>
              <a:tr h="508565"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New Construction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Existing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Building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856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Registration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$900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$900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5954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Certification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5692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     &gt; 50,000 ft</a:t>
                      </a:r>
                      <a:r>
                        <a:rPr lang="en-US" baseline="30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$2,250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$1,500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     50,000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- 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500,000 ft</a:t>
                      </a:r>
                      <a:r>
                        <a:rPr lang="en-US" baseline="30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$0.045/ft</a:t>
                      </a:r>
                      <a:r>
                        <a:rPr lang="en-US" baseline="30000" dirty="0" smtClean="0"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$0.03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4713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     &lt; 500,000 ft</a:t>
                      </a:r>
                      <a:r>
                        <a:rPr lang="en-US" baseline="30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$22,500 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$15,000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4526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Example: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Rec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Center: $8,850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Schroeder Hall:  $3,000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Content Placeholder 3" descr="Illinois State University 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38717" cy="12954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589567"/>
            <a:ext cx="4343400" cy="351583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Julie North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Director of Parking and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Transportation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jenorth@ilstu.edu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309-438-8397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724400" y="1589567"/>
            <a:ext cx="4190999" cy="3592033"/>
          </a:xfrm>
        </p:spPr>
        <p:txBody>
          <a:bodyPr/>
          <a:lstStyle/>
          <a:p>
            <a:pPr algn="r">
              <a:spcBef>
                <a:spcPct val="0"/>
              </a:spcBef>
              <a:buFont typeface="Arial" charset="0"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Enid Cardinal, LEED AP</a:t>
            </a:r>
          </a:p>
          <a:p>
            <a:pPr algn="r">
              <a:spcBef>
                <a:spcPct val="0"/>
              </a:spcBef>
              <a:buFont typeface="Arial" charset="0"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ISU Sustainability Coordinator</a:t>
            </a:r>
          </a:p>
          <a:p>
            <a:pPr algn="r">
              <a:spcBef>
                <a:spcPct val="0"/>
              </a:spcBef>
              <a:buFont typeface="Arial" charset="0"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ecardin@ilstu.edu</a:t>
            </a:r>
          </a:p>
          <a:p>
            <a:pPr algn="r">
              <a:spcBef>
                <a:spcPct val="0"/>
              </a:spcBef>
              <a:buFont typeface="Arial" charset="0"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309-438-4425</a:t>
            </a:r>
          </a:p>
          <a:p>
            <a:pPr algn="r">
              <a:spcBef>
                <a:spcPct val="0"/>
              </a:spcBef>
              <a:buFont typeface="Arial" charset="0"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greenteam.ilstu.edu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5934670"/>
            <a:ext cx="701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“Never doubt that a small, group of thoughtful, committed citizens can change the world. Indeed, it is the only thing that ever has.” … Margaret Mead</a:t>
            </a:r>
            <a:endParaRPr lang="en-US" dirty="0"/>
          </a:p>
        </p:txBody>
      </p:sp>
      <p:pic>
        <p:nvPicPr>
          <p:cNvPr id="6" name="Content Placeholder 3" descr="Illinois State University 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38717" cy="1295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228600"/>
            <a:ext cx="7010400" cy="990600"/>
          </a:xfrm>
        </p:spPr>
        <p:txBody>
          <a:bodyPr>
            <a:noAutofit/>
          </a:bodyPr>
          <a:lstStyle/>
          <a:p>
            <a:r>
              <a:rPr lang="en-US" sz="3800" b="1" dirty="0" smtClean="0">
                <a:latin typeface="Arial" pitchFamily="34" charset="0"/>
                <a:cs typeface="Arial" pitchFamily="34" charset="0"/>
              </a:rPr>
              <a:t>Commitment to Sustainability</a:t>
            </a:r>
            <a:endParaRPr lang="en-US" sz="3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Campus Wide Sustainability Policy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Illinois Green Government Coordinating Council’s Sustainable University Compact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American College and University Presidents Climate Commitment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United Nations’ Principles for Responsible Management Education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Content Placeholder 3" descr="Illinois State University 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938717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6784848" cy="9906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Surveys of Attitudes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</p:nvPr>
        </p:nvGraphicFramePr>
        <p:xfrm>
          <a:off x="612775" y="1600200"/>
          <a:ext cx="81534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Content Placeholder 3" descr="Illinois State University ph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1938717" cy="1295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6784848" cy="990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Sustainability Ratings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</a:rPr>
              <a:t>Princeton Review</a:t>
            </a:r>
          </a:p>
          <a:p>
            <a:r>
              <a:rPr lang="en-US" dirty="0" smtClean="0">
                <a:latin typeface="Arial" pitchFamily="34" charset="0"/>
              </a:rPr>
              <a:t>Petersons</a:t>
            </a:r>
          </a:p>
          <a:p>
            <a:r>
              <a:rPr lang="en-US" dirty="0" smtClean="0">
                <a:latin typeface="Arial" pitchFamily="34" charset="0"/>
              </a:rPr>
              <a:t>STARS</a:t>
            </a:r>
          </a:p>
          <a:p>
            <a:r>
              <a:rPr lang="en-US" dirty="0" smtClean="0">
                <a:latin typeface="Arial" pitchFamily="34" charset="0"/>
              </a:rPr>
              <a:t>Sustainable Endowments Institute</a:t>
            </a:r>
          </a:p>
          <a:p>
            <a:r>
              <a:rPr lang="en-US" dirty="0" smtClean="0">
                <a:latin typeface="Arial" pitchFamily="34" charset="0"/>
              </a:rPr>
              <a:t>Illinois Sustainable University Compact</a:t>
            </a:r>
          </a:p>
        </p:txBody>
      </p:sp>
      <p:pic>
        <p:nvPicPr>
          <p:cNvPr id="4" name="Content Placeholder 3" descr="Illinois State University 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938717" cy="1295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6784848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Areas Evaluated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76400"/>
            <a:ext cx="8153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Energy and Climate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Investments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Purchasing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Transportation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Dining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Operations and Maintenance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Resource/Waste Management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Administration, Policy and Planning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Academics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Outreach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 descr="Illinois State University 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38717" cy="1295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6784848" cy="9906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Items Included in All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600200"/>
            <a:ext cx="8534400" cy="44958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Local food options in Dining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Universal access for transit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Car share program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Climate commitment and GHG inventory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Recycling and composting</a:t>
            </a:r>
          </a:p>
          <a:p>
            <a:pPr>
              <a:buBlip>
                <a:blip r:embed="rId2"/>
              </a:buBlip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Policy requiring building to LEED silver or better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Generation/purchase of renewable energy 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 descr="Illinois State University ph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38717" cy="1295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Recommendations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Green Team	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7010400" cy="9906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Green Buildings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600200"/>
            <a:ext cx="8610600" cy="44958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LEED building policy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Lifecycle costing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Support ESCO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Utilize renewable energy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Account for greenhouse gas emissions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Water conservation and treatment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Use green buildings as donor opportunities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 descr="Illinois State University 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938717" cy="1295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6784848" cy="9906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Zero Waste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Require C&amp;D recycling and reporting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Design for reduced paper consumption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Network printing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Hand dryers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Consider impacts to off-campus students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 descr="Illinois State University 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938717" cy="12954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Custom 1">
      <a:dk1>
        <a:srgbClr val="611617"/>
      </a:dk1>
      <a:lt1>
        <a:srgbClr val="FFFFFF"/>
      </a:lt1>
      <a:dk2>
        <a:srgbClr val="920000"/>
      </a:dk2>
      <a:lt2>
        <a:srgbClr val="000000"/>
      </a:lt2>
      <a:accent1>
        <a:srgbClr val="B00000"/>
      </a:accent1>
      <a:accent2>
        <a:srgbClr val="611617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an">
      <a:majorFont>
        <a:latin typeface="Tw Cen MT"/>
        <a:ea typeface=""/>
        <a:cs typeface=""/>
        <a:font script="Grek" typeface="Arial"/>
        <a:font script="Cyrl" typeface="Arial"/>
        <a:font script="Jpan" typeface="HGPｺﾞｼｯｸE"/>
        <a:font script="Hang" typeface="HY얕은샘물m"/>
        <a:font script="Hans" typeface="仿宋_GB2312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Arial"/>
        <a:font script="Cyrl" typeface="Arial"/>
        <a:font script="Jpan" typeface="HGPｺﾞｼｯｸE"/>
        <a:font script="Hang" typeface="HY얕은샘물m"/>
        <a:font script="Hans" typeface="仿宋_GB2312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reau 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 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 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ISU</Template>
  <TotalTime>838</TotalTime>
  <Words>338</Words>
  <Application>Microsoft Office PowerPoint</Application>
  <PresentationFormat>On-screen Show (4:3)</PresentationFormat>
  <Paragraphs>106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Médian</vt:lpstr>
      <vt:lpstr>Planning for Sustainability</vt:lpstr>
      <vt:lpstr>Commitment to Sustainability</vt:lpstr>
      <vt:lpstr>Surveys of Attitudes</vt:lpstr>
      <vt:lpstr>Sustainability Ratings</vt:lpstr>
      <vt:lpstr>Areas Evaluated</vt:lpstr>
      <vt:lpstr>Items Included in All</vt:lpstr>
      <vt:lpstr>Green Team </vt:lpstr>
      <vt:lpstr>Green Buildings</vt:lpstr>
      <vt:lpstr>Zero Waste</vt:lpstr>
      <vt:lpstr>Living Laboratory</vt:lpstr>
      <vt:lpstr>Walkable/Bikeable Campus</vt:lpstr>
      <vt:lpstr>Leadership in Energy and Environmental Design</vt:lpstr>
      <vt:lpstr>Cost</vt:lpstr>
      <vt:lpstr>Slide 14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Sustainability at Illinois State</dc:title>
  <dc:creator>Enid Cardinal,</dc:creator>
  <cp:lastModifiedBy>Angela Engel,</cp:lastModifiedBy>
  <cp:revision>73</cp:revision>
  <dcterms:created xsi:type="dcterms:W3CDTF">2010-02-02T19:09:22Z</dcterms:created>
  <dcterms:modified xsi:type="dcterms:W3CDTF">2010-02-19T21:08:16Z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TC103815421033</vt:lpwstr>
  </property>
</Properties>
</file>