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302" r:id="rId2"/>
    <p:sldId id="304" r:id="rId3"/>
    <p:sldId id="303" r:id="rId4"/>
    <p:sldId id="312" r:id="rId5"/>
    <p:sldId id="314" r:id="rId6"/>
    <p:sldId id="315" r:id="rId7"/>
    <p:sldId id="313" r:id="rId8"/>
    <p:sldId id="311" r:id="rId9"/>
    <p:sldId id="305" r:id="rId10"/>
    <p:sldId id="301" r:id="rId11"/>
    <p:sldId id="316" r:id="rId12"/>
    <p:sldId id="317" r:id="rId13"/>
    <p:sldId id="310" r:id="rId14"/>
  </p:sldIdLst>
  <p:sldSz cx="9144000" cy="6858000" type="screen4x3"/>
  <p:notesSz cx="7077075" cy="93630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83919" autoAdjust="0"/>
  </p:normalViewPr>
  <p:slideViewPr>
    <p:cSldViewPr>
      <p:cViewPr varScale="1">
        <p:scale>
          <a:sx n="89" d="100"/>
          <a:sy n="89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1830" y="-108"/>
      </p:cViewPr>
      <p:guideLst>
        <p:guide orient="horz" pos="2949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93E51-D930-4E7E-A4C9-94F7597E16C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B84306-55BD-466F-8C64-89FE8A74F107}">
      <dgm:prSet phldrT="[Text]"/>
      <dgm:spPr/>
      <dgm:t>
        <a:bodyPr/>
        <a:lstStyle/>
        <a:p>
          <a:r>
            <a:rPr lang="en-US" dirty="0" smtClean="0"/>
            <a:t>North Garage</a:t>
          </a:r>
          <a:endParaRPr lang="en-US" dirty="0"/>
        </a:p>
      </dgm:t>
    </dgm:pt>
    <dgm:pt modelId="{FFAED682-10B3-4555-81CA-0C0BCE9571D6}" type="parTrans" cxnId="{03C5EC22-5956-4FF1-8814-BFFBFF4ACB69}">
      <dgm:prSet/>
      <dgm:spPr/>
      <dgm:t>
        <a:bodyPr/>
        <a:lstStyle/>
        <a:p>
          <a:endParaRPr lang="en-US"/>
        </a:p>
      </dgm:t>
    </dgm:pt>
    <dgm:pt modelId="{AC38A8D8-ECC7-4A1B-BF59-5EE264DB07B9}" type="sibTrans" cxnId="{03C5EC22-5956-4FF1-8814-BFFBFF4ACB69}">
      <dgm:prSet/>
      <dgm:spPr/>
      <dgm:t>
        <a:bodyPr/>
        <a:lstStyle/>
        <a:p>
          <a:endParaRPr lang="en-US" dirty="0"/>
        </a:p>
      </dgm:t>
    </dgm:pt>
    <dgm:pt modelId="{51E45CD7-B952-48DD-AA5E-E60F5AD43E0C}">
      <dgm:prSet phldrT="[Text]"/>
      <dgm:spPr/>
      <dgm:t>
        <a:bodyPr/>
        <a:lstStyle/>
        <a:p>
          <a:r>
            <a:rPr lang="en-US" dirty="0" smtClean="0"/>
            <a:t>South Garage</a:t>
          </a:r>
          <a:endParaRPr lang="en-US" dirty="0"/>
        </a:p>
      </dgm:t>
    </dgm:pt>
    <dgm:pt modelId="{9364E880-2EBC-4C6D-A366-5DA83CE0260F}" type="parTrans" cxnId="{6426FD72-C6A0-4745-B1F9-79EB4FEBC566}">
      <dgm:prSet/>
      <dgm:spPr/>
      <dgm:t>
        <a:bodyPr/>
        <a:lstStyle/>
        <a:p>
          <a:endParaRPr lang="en-US"/>
        </a:p>
      </dgm:t>
    </dgm:pt>
    <dgm:pt modelId="{628F125F-A69E-4CFD-BC33-7224914FC78F}" type="sibTrans" cxnId="{6426FD72-C6A0-4745-B1F9-79EB4FEBC566}">
      <dgm:prSet/>
      <dgm:spPr/>
      <dgm:t>
        <a:bodyPr/>
        <a:lstStyle/>
        <a:p>
          <a:endParaRPr lang="en-US" dirty="0"/>
        </a:p>
      </dgm:t>
    </dgm:pt>
    <dgm:pt modelId="{61E32456-4252-431D-BD21-ED67587CD620}">
      <dgm:prSet phldrT="[Text]"/>
      <dgm:spPr/>
      <dgm:t>
        <a:bodyPr/>
        <a:lstStyle/>
        <a:p>
          <a:r>
            <a:rPr lang="en-US" dirty="0" smtClean="0"/>
            <a:t>School Street Garage</a:t>
          </a:r>
          <a:endParaRPr lang="en-US" dirty="0"/>
        </a:p>
      </dgm:t>
    </dgm:pt>
    <dgm:pt modelId="{41FBC32E-AA14-4AE2-B9DD-DC3431C18E1C}" type="parTrans" cxnId="{52C7A4DE-5BE1-47A3-8785-8DC651436036}">
      <dgm:prSet/>
      <dgm:spPr/>
      <dgm:t>
        <a:bodyPr/>
        <a:lstStyle/>
        <a:p>
          <a:endParaRPr lang="en-US"/>
        </a:p>
      </dgm:t>
    </dgm:pt>
    <dgm:pt modelId="{774D46BF-6A73-4006-A0E7-F67944E561DD}" type="sibTrans" cxnId="{52C7A4DE-5BE1-47A3-8785-8DC651436036}">
      <dgm:prSet/>
      <dgm:spPr/>
      <dgm:t>
        <a:bodyPr/>
        <a:lstStyle/>
        <a:p>
          <a:endParaRPr lang="en-US" dirty="0"/>
        </a:p>
      </dgm:t>
    </dgm:pt>
    <dgm:pt modelId="{1AE17010-0C33-48B6-BC0A-8940A918FB4E}">
      <dgm:prSet phldrT="[Text]"/>
      <dgm:spPr/>
      <dgm:t>
        <a:bodyPr/>
        <a:lstStyle/>
        <a:p>
          <a:r>
            <a:rPr lang="en-US" b="1" dirty="0" smtClean="0"/>
            <a:t>Next</a:t>
          </a:r>
          <a:r>
            <a:rPr lang="en-US" dirty="0" smtClean="0"/>
            <a:t> Garage</a:t>
          </a:r>
          <a:endParaRPr lang="en-US" dirty="0"/>
        </a:p>
      </dgm:t>
    </dgm:pt>
    <dgm:pt modelId="{47E4C7D3-7300-4FDA-BA8C-6A32F0ACB648}" type="parTrans" cxnId="{296A01C8-3B49-47AF-BA5E-96307CFB6202}">
      <dgm:prSet/>
      <dgm:spPr/>
      <dgm:t>
        <a:bodyPr/>
        <a:lstStyle/>
        <a:p>
          <a:endParaRPr lang="en-US"/>
        </a:p>
      </dgm:t>
    </dgm:pt>
    <dgm:pt modelId="{12B90C30-5CBB-4A41-A1C2-B9B9463ED6E8}" type="sibTrans" cxnId="{296A01C8-3B49-47AF-BA5E-96307CFB6202}">
      <dgm:prSet/>
      <dgm:spPr/>
      <dgm:t>
        <a:bodyPr/>
        <a:lstStyle/>
        <a:p>
          <a:endParaRPr lang="en-US" dirty="0"/>
        </a:p>
      </dgm:t>
    </dgm:pt>
    <dgm:pt modelId="{D2A3E0EE-01B0-4DA7-AEDF-1595C5006A89}" type="pres">
      <dgm:prSet presAssocID="{68993E51-D930-4E7E-A4C9-94F7597E16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E30D24-893D-4B00-9E80-82078AC419CD}" type="pres">
      <dgm:prSet presAssocID="{82B84306-55BD-466F-8C64-89FE8A74F107}" presName="node" presStyleLbl="node1" presStyleIdx="0" presStyleCnt="4" custScaleX="53135" custScaleY="52312" custRadScaleRad="198197" custRadScaleInc="-110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14B44-3084-4E7D-9A65-E7E884D461AA}" type="pres">
      <dgm:prSet presAssocID="{AC38A8D8-ECC7-4A1B-BF59-5EE264DB07B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0F9B9C5-C419-4F11-83F9-4F540AF05899}" type="pres">
      <dgm:prSet presAssocID="{AC38A8D8-ECC7-4A1B-BF59-5EE264DB07B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886CB51-7D32-4E20-8AA2-B5A3B22FC3D9}" type="pres">
      <dgm:prSet presAssocID="{51E45CD7-B952-48DD-AA5E-E60F5AD43E0C}" presName="node" presStyleLbl="node1" presStyleIdx="1" presStyleCnt="4" custFlipVert="0" custScaleY="47301" custRadScaleRad="167267" custRadScaleInc="231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010EE-D1E4-4F0E-A85D-8CFE75CDCE39}" type="pres">
      <dgm:prSet presAssocID="{628F125F-A69E-4CFD-BC33-7224914FC78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109F54E-3E3F-4B9A-B973-EC1639980AEF}" type="pres">
      <dgm:prSet presAssocID="{628F125F-A69E-4CFD-BC33-7224914FC78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8900FAF-AA04-4EDF-80B2-93F534D9B569}" type="pres">
      <dgm:prSet presAssocID="{61E32456-4252-431D-BD21-ED67587CD620}" presName="node" presStyleLbl="node1" presStyleIdx="2" presStyleCnt="4" custRadScaleRad="188934" custRadScaleInc="-1017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BDCE1-4585-4D8D-B1A8-D156AF470583}" type="pres">
      <dgm:prSet presAssocID="{774D46BF-6A73-4006-A0E7-F67944E561D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4FA458E-F0DC-4A20-B7C9-35AB83DCD8BE}" type="pres">
      <dgm:prSet presAssocID="{774D46BF-6A73-4006-A0E7-F67944E561D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1829BB8-404D-41C4-98DB-161AECF4C57F}" type="pres">
      <dgm:prSet presAssocID="{1AE17010-0C33-48B6-BC0A-8940A918FB4E}" presName="node" presStyleLbl="node1" presStyleIdx="3" presStyleCnt="4" custScaleX="52310" custScaleY="58632" custRadScaleRad="182439" custRadScaleInc="280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F9850-9C7A-4B4D-AD11-36788365FC3D}" type="pres">
      <dgm:prSet presAssocID="{12B90C30-5CBB-4A41-A1C2-B9B9463ED6E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D45BA9B-0BDF-4E43-B194-1AEEBB8860B1}" type="pres">
      <dgm:prSet presAssocID="{12B90C30-5CBB-4A41-A1C2-B9B9463ED6E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905D8C1-9D7F-46C2-92E9-DF5352AB8176}" type="presOf" srcId="{628F125F-A69E-4CFD-BC33-7224914FC78F}" destId="{9109F54E-3E3F-4B9A-B973-EC1639980AEF}" srcOrd="1" destOrd="0" presId="urn:microsoft.com/office/officeart/2005/8/layout/cycle2"/>
    <dgm:cxn modelId="{03C5EC22-5956-4FF1-8814-BFFBFF4ACB69}" srcId="{68993E51-D930-4E7E-A4C9-94F7597E16C4}" destId="{82B84306-55BD-466F-8C64-89FE8A74F107}" srcOrd="0" destOrd="0" parTransId="{FFAED682-10B3-4555-81CA-0C0BCE9571D6}" sibTransId="{AC38A8D8-ECC7-4A1B-BF59-5EE264DB07B9}"/>
    <dgm:cxn modelId="{494002A6-596B-44C0-9A70-E5CB78A002F6}" type="presOf" srcId="{774D46BF-6A73-4006-A0E7-F67944E561DD}" destId="{F4FA458E-F0DC-4A20-B7C9-35AB83DCD8BE}" srcOrd="1" destOrd="0" presId="urn:microsoft.com/office/officeart/2005/8/layout/cycle2"/>
    <dgm:cxn modelId="{B0BBD778-6A3C-417B-9056-3660F78AF2CC}" type="presOf" srcId="{82B84306-55BD-466F-8C64-89FE8A74F107}" destId="{F8E30D24-893D-4B00-9E80-82078AC419CD}" srcOrd="0" destOrd="0" presId="urn:microsoft.com/office/officeart/2005/8/layout/cycle2"/>
    <dgm:cxn modelId="{6426FD72-C6A0-4745-B1F9-79EB4FEBC566}" srcId="{68993E51-D930-4E7E-A4C9-94F7597E16C4}" destId="{51E45CD7-B952-48DD-AA5E-E60F5AD43E0C}" srcOrd="1" destOrd="0" parTransId="{9364E880-2EBC-4C6D-A366-5DA83CE0260F}" sibTransId="{628F125F-A69E-4CFD-BC33-7224914FC78F}"/>
    <dgm:cxn modelId="{160524BF-B1C0-4AF3-B2D9-49006C2B7B30}" type="presOf" srcId="{12B90C30-5CBB-4A41-A1C2-B9B9463ED6E8}" destId="{ED45BA9B-0BDF-4E43-B194-1AEEBB8860B1}" srcOrd="1" destOrd="0" presId="urn:microsoft.com/office/officeart/2005/8/layout/cycle2"/>
    <dgm:cxn modelId="{5CCA025F-F47D-4A10-9F6F-9B29A390079A}" type="presOf" srcId="{628F125F-A69E-4CFD-BC33-7224914FC78F}" destId="{781010EE-D1E4-4F0E-A85D-8CFE75CDCE39}" srcOrd="0" destOrd="0" presId="urn:microsoft.com/office/officeart/2005/8/layout/cycle2"/>
    <dgm:cxn modelId="{5776585A-481D-4BDF-9726-D8BE98705ECB}" type="presOf" srcId="{774D46BF-6A73-4006-A0E7-F67944E561DD}" destId="{C55BDCE1-4585-4D8D-B1A8-D156AF470583}" srcOrd="0" destOrd="0" presId="urn:microsoft.com/office/officeart/2005/8/layout/cycle2"/>
    <dgm:cxn modelId="{45E04F50-02AB-4A9A-AB82-43E6639AB021}" type="presOf" srcId="{61E32456-4252-431D-BD21-ED67587CD620}" destId="{38900FAF-AA04-4EDF-80B2-93F534D9B569}" srcOrd="0" destOrd="0" presId="urn:microsoft.com/office/officeart/2005/8/layout/cycle2"/>
    <dgm:cxn modelId="{E741BBD7-7171-4B3D-B0B1-9D4DB502FF58}" type="presOf" srcId="{AC38A8D8-ECC7-4A1B-BF59-5EE264DB07B9}" destId="{E0F9B9C5-C419-4F11-83F9-4F540AF05899}" srcOrd="1" destOrd="0" presId="urn:microsoft.com/office/officeart/2005/8/layout/cycle2"/>
    <dgm:cxn modelId="{8FC411E4-510B-43D4-B265-0853F83AD1BB}" type="presOf" srcId="{AC38A8D8-ECC7-4A1B-BF59-5EE264DB07B9}" destId="{AEE14B44-3084-4E7D-9A65-E7E884D461AA}" srcOrd="0" destOrd="0" presId="urn:microsoft.com/office/officeart/2005/8/layout/cycle2"/>
    <dgm:cxn modelId="{296A01C8-3B49-47AF-BA5E-96307CFB6202}" srcId="{68993E51-D930-4E7E-A4C9-94F7597E16C4}" destId="{1AE17010-0C33-48B6-BC0A-8940A918FB4E}" srcOrd="3" destOrd="0" parTransId="{47E4C7D3-7300-4FDA-BA8C-6A32F0ACB648}" sibTransId="{12B90C30-5CBB-4A41-A1C2-B9B9463ED6E8}"/>
    <dgm:cxn modelId="{60FA0186-E373-4DC5-A8B7-4BA55761BBE6}" type="presOf" srcId="{12B90C30-5CBB-4A41-A1C2-B9B9463ED6E8}" destId="{935F9850-9C7A-4B4D-AD11-36788365FC3D}" srcOrd="0" destOrd="0" presId="urn:microsoft.com/office/officeart/2005/8/layout/cycle2"/>
    <dgm:cxn modelId="{52C7A4DE-5BE1-47A3-8785-8DC651436036}" srcId="{68993E51-D930-4E7E-A4C9-94F7597E16C4}" destId="{61E32456-4252-431D-BD21-ED67587CD620}" srcOrd="2" destOrd="0" parTransId="{41FBC32E-AA14-4AE2-B9DD-DC3431C18E1C}" sibTransId="{774D46BF-6A73-4006-A0E7-F67944E561DD}"/>
    <dgm:cxn modelId="{9383E8DB-225F-4D04-A38D-CC416DC3996E}" type="presOf" srcId="{51E45CD7-B952-48DD-AA5E-E60F5AD43E0C}" destId="{8886CB51-7D32-4E20-8AA2-B5A3B22FC3D9}" srcOrd="0" destOrd="0" presId="urn:microsoft.com/office/officeart/2005/8/layout/cycle2"/>
    <dgm:cxn modelId="{C23FE4C6-E8C2-4822-9497-3660E298EAC6}" type="presOf" srcId="{1AE17010-0C33-48B6-BC0A-8940A918FB4E}" destId="{F1829BB8-404D-41C4-98DB-161AECF4C57F}" srcOrd="0" destOrd="0" presId="urn:microsoft.com/office/officeart/2005/8/layout/cycle2"/>
    <dgm:cxn modelId="{D74B7660-6BD4-4B36-83C5-653E3E6B7C40}" type="presOf" srcId="{68993E51-D930-4E7E-A4C9-94F7597E16C4}" destId="{D2A3E0EE-01B0-4DA7-AEDF-1595C5006A89}" srcOrd="0" destOrd="0" presId="urn:microsoft.com/office/officeart/2005/8/layout/cycle2"/>
    <dgm:cxn modelId="{22E85FB7-E7FC-437D-B84C-42347AA81523}" type="presParOf" srcId="{D2A3E0EE-01B0-4DA7-AEDF-1595C5006A89}" destId="{F8E30D24-893D-4B00-9E80-82078AC419CD}" srcOrd="0" destOrd="0" presId="urn:microsoft.com/office/officeart/2005/8/layout/cycle2"/>
    <dgm:cxn modelId="{ED9BC7D0-2243-4139-A0D5-973BD80B2FE2}" type="presParOf" srcId="{D2A3E0EE-01B0-4DA7-AEDF-1595C5006A89}" destId="{AEE14B44-3084-4E7D-9A65-E7E884D461AA}" srcOrd="1" destOrd="0" presId="urn:microsoft.com/office/officeart/2005/8/layout/cycle2"/>
    <dgm:cxn modelId="{C5419689-377F-4C44-95B9-90CFE28B052C}" type="presParOf" srcId="{AEE14B44-3084-4E7D-9A65-E7E884D461AA}" destId="{E0F9B9C5-C419-4F11-83F9-4F540AF05899}" srcOrd="0" destOrd="0" presId="urn:microsoft.com/office/officeart/2005/8/layout/cycle2"/>
    <dgm:cxn modelId="{44311FA4-7D75-4F1A-896C-58B11B4658FC}" type="presParOf" srcId="{D2A3E0EE-01B0-4DA7-AEDF-1595C5006A89}" destId="{8886CB51-7D32-4E20-8AA2-B5A3B22FC3D9}" srcOrd="2" destOrd="0" presId="urn:microsoft.com/office/officeart/2005/8/layout/cycle2"/>
    <dgm:cxn modelId="{B439D0C9-2BB2-43B3-A338-4D2805BA5573}" type="presParOf" srcId="{D2A3E0EE-01B0-4DA7-AEDF-1595C5006A89}" destId="{781010EE-D1E4-4F0E-A85D-8CFE75CDCE39}" srcOrd="3" destOrd="0" presId="urn:microsoft.com/office/officeart/2005/8/layout/cycle2"/>
    <dgm:cxn modelId="{72E023E1-790B-44ED-B144-3FEF1D1D51D1}" type="presParOf" srcId="{781010EE-D1E4-4F0E-A85D-8CFE75CDCE39}" destId="{9109F54E-3E3F-4B9A-B973-EC1639980AEF}" srcOrd="0" destOrd="0" presId="urn:microsoft.com/office/officeart/2005/8/layout/cycle2"/>
    <dgm:cxn modelId="{A9E1AC74-51E0-4AAB-843E-1567ECA99F98}" type="presParOf" srcId="{D2A3E0EE-01B0-4DA7-AEDF-1595C5006A89}" destId="{38900FAF-AA04-4EDF-80B2-93F534D9B569}" srcOrd="4" destOrd="0" presId="urn:microsoft.com/office/officeart/2005/8/layout/cycle2"/>
    <dgm:cxn modelId="{2B6B7503-EA1E-42B5-8BCC-37E69682E0E4}" type="presParOf" srcId="{D2A3E0EE-01B0-4DA7-AEDF-1595C5006A89}" destId="{C55BDCE1-4585-4D8D-B1A8-D156AF470583}" srcOrd="5" destOrd="0" presId="urn:microsoft.com/office/officeart/2005/8/layout/cycle2"/>
    <dgm:cxn modelId="{1830A549-076B-4C07-9AEA-1C2B175E1F8C}" type="presParOf" srcId="{C55BDCE1-4585-4D8D-B1A8-D156AF470583}" destId="{F4FA458E-F0DC-4A20-B7C9-35AB83DCD8BE}" srcOrd="0" destOrd="0" presId="urn:microsoft.com/office/officeart/2005/8/layout/cycle2"/>
    <dgm:cxn modelId="{2AA1686B-0A1D-4E3E-B8D6-1D04B20B25BE}" type="presParOf" srcId="{D2A3E0EE-01B0-4DA7-AEDF-1595C5006A89}" destId="{F1829BB8-404D-41C4-98DB-161AECF4C57F}" srcOrd="6" destOrd="0" presId="urn:microsoft.com/office/officeart/2005/8/layout/cycle2"/>
    <dgm:cxn modelId="{9C6F72A3-2ED9-42A6-8C6D-2B9B40BE35B2}" type="presParOf" srcId="{D2A3E0EE-01B0-4DA7-AEDF-1595C5006A89}" destId="{935F9850-9C7A-4B4D-AD11-36788365FC3D}" srcOrd="7" destOrd="0" presId="urn:microsoft.com/office/officeart/2005/8/layout/cycle2"/>
    <dgm:cxn modelId="{5B448E2D-025C-4599-B869-A38C526BD4C7}" type="presParOf" srcId="{935F9850-9C7A-4B4D-AD11-36788365FC3D}" destId="{ED45BA9B-0BDF-4E43-B194-1AEEBB8860B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E30D24-893D-4B00-9E80-82078AC419CD}">
      <dsp:nvSpPr>
        <dsp:cNvPr id="0" name=""/>
        <dsp:cNvSpPr/>
      </dsp:nvSpPr>
      <dsp:spPr>
        <a:xfrm>
          <a:off x="609603" y="0"/>
          <a:ext cx="691157" cy="680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North Garage</a:t>
          </a:r>
          <a:endParaRPr lang="en-US" sz="1100" kern="1200" dirty="0"/>
        </a:p>
      </dsp:txBody>
      <dsp:txXfrm>
        <a:off x="609603" y="0"/>
        <a:ext cx="691157" cy="680452"/>
      </dsp:txXfrm>
    </dsp:sp>
    <dsp:sp modelId="{AEE14B44-3084-4E7D-9A65-E7E884D461AA}">
      <dsp:nvSpPr>
        <dsp:cNvPr id="0" name=""/>
        <dsp:cNvSpPr/>
      </dsp:nvSpPr>
      <dsp:spPr>
        <a:xfrm rot="3957455">
          <a:off x="887219" y="1791987"/>
          <a:ext cx="1627080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3957455">
        <a:off x="887219" y="1791987"/>
        <a:ext cx="1627080" cy="439005"/>
      </dsp:txXfrm>
    </dsp:sp>
    <dsp:sp modelId="{8886CB51-7D32-4E20-8AA2-B5A3B22FC3D9}">
      <dsp:nvSpPr>
        <dsp:cNvPr id="0" name=""/>
        <dsp:cNvSpPr/>
      </dsp:nvSpPr>
      <dsp:spPr>
        <a:xfrm>
          <a:off x="1828796" y="3448728"/>
          <a:ext cx="1300757" cy="615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South Garage</a:t>
          </a:r>
          <a:endParaRPr lang="en-US" sz="1100" kern="1200" dirty="0"/>
        </a:p>
      </dsp:txBody>
      <dsp:txXfrm>
        <a:off x="1828796" y="3448728"/>
        <a:ext cx="1300757" cy="615271"/>
      </dsp:txXfrm>
    </dsp:sp>
    <dsp:sp modelId="{781010EE-D1E4-4F0E-A85D-8CFE75CDCE39}">
      <dsp:nvSpPr>
        <dsp:cNvPr id="0" name=""/>
        <dsp:cNvSpPr/>
      </dsp:nvSpPr>
      <dsp:spPr>
        <a:xfrm rot="21119935">
          <a:off x="3357164" y="3369407"/>
          <a:ext cx="626691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21119935">
        <a:off x="3357164" y="3369407"/>
        <a:ext cx="626691" cy="439005"/>
      </dsp:txXfrm>
    </dsp:sp>
    <dsp:sp modelId="{38900FAF-AA04-4EDF-80B2-93F534D9B569}">
      <dsp:nvSpPr>
        <dsp:cNvPr id="0" name=""/>
        <dsp:cNvSpPr/>
      </dsp:nvSpPr>
      <dsp:spPr>
        <a:xfrm>
          <a:off x="4267205" y="2763242"/>
          <a:ext cx="1300757" cy="1300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School Street Garage</a:t>
          </a:r>
          <a:endParaRPr lang="en-US" sz="1100" kern="1200" dirty="0"/>
        </a:p>
      </dsp:txBody>
      <dsp:txXfrm>
        <a:off x="4267205" y="2763242"/>
        <a:ext cx="1300757" cy="1300757"/>
      </dsp:txXfrm>
    </dsp:sp>
    <dsp:sp modelId="{C55BDCE1-4585-4D8D-B1A8-D156AF470583}">
      <dsp:nvSpPr>
        <dsp:cNvPr id="0" name=""/>
        <dsp:cNvSpPr/>
      </dsp:nvSpPr>
      <dsp:spPr>
        <a:xfrm rot="15770310">
          <a:off x="4177381" y="1574262"/>
          <a:ext cx="1073345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5770310">
        <a:off x="4177381" y="1574262"/>
        <a:ext cx="1073345" cy="439005"/>
      </dsp:txXfrm>
    </dsp:sp>
    <dsp:sp modelId="{F1829BB8-404D-41C4-98DB-161AECF4C57F}">
      <dsp:nvSpPr>
        <dsp:cNvPr id="0" name=""/>
        <dsp:cNvSpPr/>
      </dsp:nvSpPr>
      <dsp:spPr>
        <a:xfrm>
          <a:off x="4196373" y="0"/>
          <a:ext cx="680426" cy="762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Next</a:t>
          </a:r>
          <a:r>
            <a:rPr lang="en-US" sz="1100" kern="1200" dirty="0" smtClean="0"/>
            <a:t> Garage</a:t>
          </a:r>
          <a:endParaRPr lang="en-US" sz="1100" kern="1200" dirty="0"/>
        </a:p>
      </dsp:txBody>
      <dsp:txXfrm>
        <a:off x="4196373" y="0"/>
        <a:ext cx="680426" cy="762660"/>
      </dsp:txXfrm>
    </dsp:sp>
    <dsp:sp modelId="{935F9850-9C7A-4B4D-AD11-36788365FC3D}">
      <dsp:nvSpPr>
        <dsp:cNvPr id="0" name=""/>
        <dsp:cNvSpPr/>
      </dsp:nvSpPr>
      <dsp:spPr>
        <a:xfrm rot="10839453">
          <a:off x="2024600" y="141804"/>
          <a:ext cx="1534797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0839453">
        <a:off x="2024600" y="141804"/>
        <a:ext cx="1534797" cy="439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24" tIns="46962" rIns="93924" bIns="469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24" tIns="46962" rIns="93924" bIns="46962" rtlCol="0"/>
          <a:lstStyle>
            <a:lvl1pPr algn="r">
              <a:defRPr sz="1200"/>
            </a:lvl1pPr>
          </a:lstStyle>
          <a:p>
            <a:fld id="{C61417F3-E551-40E9-944A-771AD0A13AC9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296"/>
            <a:ext cx="3066733" cy="468154"/>
          </a:xfrm>
          <a:prstGeom prst="rect">
            <a:avLst/>
          </a:prstGeom>
        </p:spPr>
        <p:txBody>
          <a:bodyPr vert="horz" lIns="93924" tIns="46962" rIns="93924" bIns="469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6"/>
            <a:ext cx="3066733" cy="468154"/>
          </a:xfrm>
          <a:prstGeom prst="rect">
            <a:avLst/>
          </a:prstGeom>
        </p:spPr>
        <p:txBody>
          <a:bodyPr vert="horz" lIns="93924" tIns="46962" rIns="93924" bIns="46962" rtlCol="0" anchor="b"/>
          <a:lstStyle>
            <a:lvl1pPr algn="r">
              <a:defRPr sz="1200"/>
            </a:lvl1pPr>
          </a:lstStyle>
          <a:p>
            <a:fld id="{7FE03D81-B220-4E7A-BE14-D938FB582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24" tIns="46962" rIns="93924" bIns="469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wrap="square" lIns="93924" tIns="46962" rIns="93924" bIns="469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5565068-870C-4AE7-8F23-3899E60F2B69}" type="datetimeFigureOut">
              <a:rPr lang="fr-FR"/>
              <a:pPr/>
              <a:t>19/02/2010</a:t>
            </a:fld>
            <a:endParaRPr lang="fr-CA" dirty="0"/>
          </a:p>
        </p:txBody>
      </p:sp>
      <p:sp>
        <p:nvSpPr>
          <p:cNvPr id="13316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wrap="square" lIns="93924" tIns="46962" rIns="93924" bIns="4696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1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24" tIns="46962" rIns="93924" bIns="469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08706" y="8893296"/>
            <a:ext cx="3066733" cy="468154"/>
          </a:xfrm>
          <a:prstGeom prst="rect">
            <a:avLst/>
          </a:prstGeom>
        </p:spPr>
        <p:txBody>
          <a:bodyPr vert="horz" wrap="square" lIns="93924" tIns="46962" rIns="93924" bIns="469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77617D7-E4D1-47C6-B6D0-1FE1EEAA099F}" type="slidenum">
              <a:rPr lang="fr-CA"/>
              <a:pPr/>
              <a:t>‹#›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17D7-E4D1-47C6-B6D0-1FE1EEAA099F}" type="slidenum">
              <a:rPr lang="fr-CA" smtClean="0"/>
              <a:pPr/>
              <a:t>1</a:t>
            </a:fld>
            <a:endParaRPr lang="fr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17D7-E4D1-47C6-B6D0-1FE1EEAA099F}" type="slidenum">
              <a:rPr lang="fr-CA" smtClean="0"/>
              <a:pPr/>
              <a:t>2</a:t>
            </a:fld>
            <a:endParaRPr lang="fr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17D7-E4D1-47C6-B6D0-1FE1EEAA099F}" type="slidenum">
              <a:rPr lang="fr-CA" smtClean="0"/>
              <a:pPr/>
              <a:t>3</a:t>
            </a:fld>
            <a:endParaRPr lang="fr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17D7-E4D1-47C6-B6D0-1FE1EEAA099F}" type="slidenum">
              <a:rPr lang="fr-CA" smtClean="0"/>
              <a:pPr/>
              <a:t>5</a:t>
            </a:fld>
            <a:endParaRPr lang="fr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13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17D7-E4D1-47C6-B6D0-1FE1EEAA099F}" type="slidenum">
              <a:rPr lang="fr-CA" smtClean="0"/>
              <a:pPr/>
              <a:t>8</a:t>
            </a:fld>
            <a:endParaRPr lang="fr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17D7-E4D1-47C6-B6D0-1FE1EEAA099F}" type="slidenum">
              <a:rPr lang="fr-CA" smtClean="0"/>
              <a:pPr/>
              <a:t>9</a:t>
            </a:fld>
            <a:endParaRPr lang="fr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17D7-E4D1-47C6-B6D0-1FE1EEAA099F}" type="slidenum">
              <a:rPr lang="fr-CA" smtClean="0"/>
              <a:pPr/>
              <a:t>10</a:t>
            </a:fld>
            <a:endParaRPr lang="fr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17D7-E4D1-47C6-B6D0-1FE1EEAA099F}" type="slidenum">
              <a:rPr lang="fr-CA" smtClean="0"/>
              <a:pPr/>
              <a:t>13</a:t>
            </a:fld>
            <a:endParaRPr lang="fr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3BD20A-7DEC-4128-BB0D-3F4ABE5206B3}" type="datetime1">
              <a:rPr lang="en-US" smtClean="0"/>
              <a:pPr/>
              <a:t>2/19/2010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295D0F-AE6A-4335-984F-C82763EB9C8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05000" y="1905000"/>
            <a:ext cx="5410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Illinois State University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Parking &amp; Transportation Services</a:t>
            </a:r>
          </a:p>
          <a:p>
            <a:pPr algn="ctr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Master Planning and Parking</a:t>
            </a:r>
          </a:p>
          <a:p>
            <a:pPr algn="ctr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Julie E. North, Director</a:t>
            </a:r>
          </a:p>
          <a:p>
            <a:pPr algn="ctr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February 11, 2010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Bike Shelter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1"/>
            <a:ext cx="2895600" cy="1142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1316736"/>
            <a:ext cx="9067800" cy="13624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Quad Green Space  &amp; Surface Lots</a:t>
            </a:r>
            <a:endParaRPr lang="en-US" dirty="0"/>
          </a:p>
        </p:txBody>
      </p:sp>
      <p:pic>
        <p:nvPicPr>
          <p:cNvPr id="4" name="Content Placeholder 3" descr="Illinois State University 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38717" cy="12954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743200"/>
            <a:ext cx="5334000" cy="38553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124200"/>
            <a:ext cx="12096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41910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29200" y="14478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S103 – 484 Student Storage – Residential</a:t>
            </a:r>
          </a:p>
          <a:p>
            <a:r>
              <a:rPr lang="en-US" dirty="0" smtClean="0"/>
              <a:t>Total Capacity - 513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2743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reduction in student residents will open these spaces to commuters.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35623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419600" y="14478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S104 &amp; S105 Traders’ Circle</a:t>
            </a:r>
          </a:p>
          <a:p>
            <a:endParaRPr lang="en-US" dirty="0" smtClean="0"/>
          </a:p>
          <a:p>
            <a:r>
              <a:rPr lang="en-US" dirty="0" smtClean="0"/>
              <a:t>104 – 409 Spaces</a:t>
            </a:r>
          </a:p>
          <a:p>
            <a:r>
              <a:rPr lang="en-US" dirty="0" smtClean="0"/>
              <a:t>105 – 413 Always empty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85800"/>
            <a:ext cx="56388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629400" y="1524000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South University</a:t>
            </a:r>
          </a:p>
          <a:p>
            <a:r>
              <a:rPr lang="en-US" dirty="0" smtClean="0"/>
              <a:t>School Street</a:t>
            </a:r>
          </a:p>
          <a:p>
            <a:r>
              <a:rPr lang="en-US" dirty="0" smtClean="0"/>
              <a:t>North Garage</a:t>
            </a:r>
          </a:p>
          <a:p>
            <a:r>
              <a:rPr lang="en-US" dirty="0" smtClean="0"/>
              <a:t>*Proposed location (Trifecta)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90600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295400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Parking Space Profile – Capacity &amp; Utilization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Transit Survey Results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BNPTS &amp; ISU Partnership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Promoting Alternative Transportation Efforts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Parking Projections and Potential Needs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Reduction of Campus Residence Hall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llinoisSta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28600"/>
            <a:ext cx="3276600" cy="1247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899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524000"/>
            <a:ext cx="8382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Illinois State University Parking Profile</a:t>
            </a:r>
          </a:p>
          <a:p>
            <a:pPr lvl="1"/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8,743 Parking Spaces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3 Major Parking Garages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 Deck Under Julian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81 Surface Lots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420 Meters</a:t>
            </a:r>
          </a:p>
          <a:p>
            <a:pPr lvl="1"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Parking Permit Structure is organized by Zone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15 Different Permits</a:t>
            </a:r>
          </a:p>
          <a:p>
            <a:pPr lvl="1"/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1371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Survey Parameters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05000" y="1676400"/>
            <a:ext cx="5562600" cy="42672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6"/>
                </a:solidFill>
              </a:rPr>
              <a:t>Web Process Implemented 11-16-09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Closed on 12-23-09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Total of 763 Responses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7% Faculty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38% Staff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55% Students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77% were aware of ISU “free” transit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23% were not aware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0772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BNPTS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Fixed Routes - Utilization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6" name="Picture 5" descr="https://survey.iwss.ilstu.edu/websupport/GenerateChart.aspx?pieDataPassThru=pieData76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066800"/>
            <a:ext cx="29051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1" name="Picture 35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C6D9F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70" name="Picture 36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558ED5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9" name="Picture 37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8" name="Picture 38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7" name="Picture 39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EEECE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6" name="Picture 40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F79646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5" name="Picture 41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4" name="Picture 42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3" name="Picture 43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C6D9F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2" name="Picture 44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558ED5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1" name="Picture 45" descr="https://survey.iwss.ilstu.edu/websupport/ResultsOverView.aspx?DisplayHeader=Yes&amp;SurveyID=1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14800" y="1676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chemeClr val="accent6"/>
                </a:solidFill>
              </a:rPr>
              <a:t> Yellow Route 			17</a:t>
            </a:r>
            <a:r>
              <a:rPr lang="en-US" b="1" dirty="0">
                <a:solidFill>
                  <a:schemeClr val="accent6"/>
                </a:solidFill>
              </a:rPr>
              <a:t>%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429000" y="1676400"/>
            <a:ext cx="381000" cy="3810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2133600"/>
            <a:ext cx="3810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429000" y="2590800"/>
            <a:ext cx="381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3048000"/>
            <a:ext cx="381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3505200"/>
            <a:ext cx="381000" cy="36933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429000" y="3962400"/>
            <a:ext cx="381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429000" y="4419600"/>
            <a:ext cx="3810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29000" y="4876800"/>
            <a:ext cx="3810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429000" y="5334000"/>
            <a:ext cx="3810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429000" y="5791200"/>
            <a:ext cx="381000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429000" y="6248400"/>
            <a:ext cx="381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191000" y="2133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Orange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H Route			21%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000" y="2590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Green A Route		               34%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91000" y="3048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Teal J Route			  0%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91000" y="3505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Lime I Route			13%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91000" y="3962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Brown F Route			  1%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4419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Purple C Route			  0%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91000" y="4876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Red B Route			 37%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91000" y="5334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Blue E Route			 11%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91000" y="5791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Aqua K Route			  1%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91000" y="6211669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Pink D Route			21%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Fixed Route Non-Utilization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4" name="Picture 3" descr="https://survey.iwss.ilstu.edu/websupport/GenerateChart.aspx?pieDataPassThru=pieData76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26670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62400" y="1828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Buses Do Not Run Frequently Enough  31%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1905000"/>
            <a:ext cx="609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2362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Too Long of a wait to make a transfer    20%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2362200"/>
            <a:ext cx="609600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2895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Routes are not convenient where I live 68%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2895600"/>
            <a:ext cx="609600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3352800"/>
            <a:ext cx="6096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3429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Hours &amp; Days of Service Not 	Compatible		      28%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150352" cy="1688592"/>
          </a:xfrm>
        </p:spPr>
        <p:txBody>
          <a:bodyPr/>
          <a:lstStyle/>
          <a:p>
            <a:pPr algn="ctr"/>
            <a:r>
              <a:rPr lang="en-US" dirty="0" smtClean="0"/>
              <a:t>BNPTS &amp; ISU PARTNERSHIP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324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Successfully negotiated a 3 year contract (1 year w/3 renewals)</a:t>
            </a:r>
          </a:p>
          <a:p>
            <a:r>
              <a:rPr lang="en-US" dirty="0" smtClean="0"/>
              <a:t>Universal Access Agreement = $156,151.60</a:t>
            </a:r>
          </a:p>
          <a:p>
            <a:r>
              <a:rPr lang="en-US" dirty="0" smtClean="0"/>
              <a:t>Red Bird Express = $167,691.50</a:t>
            </a:r>
          </a:p>
          <a:p>
            <a:r>
              <a:rPr lang="en-US" dirty="0" smtClean="0"/>
              <a:t>Nite Ride/Late Nite = $80,895</a:t>
            </a:r>
          </a:p>
          <a:p>
            <a:r>
              <a:rPr lang="en-US" dirty="0" smtClean="0"/>
              <a:t>Commercial Liability = $6,831.60</a:t>
            </a:r>
          </a:p>
          <a:p>
            <a:r>
              <a:rPr lang="en-US" dirty="0" smtClean="0"/>
              <a:t>Grand Total = $411,569.70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14400" y="914400"/>
            <a:ext cx="7235952" cy="1743456"/>
          </a:xfrm>
        </p:spPr>
        <p:txBody>
          <a:bodyPr/>
          <a:lstStyle/>
          <a:p>
            <a:r>
              <a:rPr lang="en-US" dirty="0" smtClean="0"/>
              <a:t>Supporting Alternative ISU Transit Programs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657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Covered Bicycle Parking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New Transit Shelters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Way Finding Signage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New Transit Maps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Individual Transit Maps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Universal Access Transit Program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Red Bird Shuttle, Nite Ride &amp; Late Nite Ride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6" name="Picture 5" descr="Bike Shelter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1"/>
            <a:ext cx="2895600" cy="1142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1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South University Garage Project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Opened 8-17-09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898 Spaces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Mixed – Use Parking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Hourly, Student Storage, Reserved Zone, Commuter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Never filled to capacity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5" name="Picture 4" descr="LOTSDAY2-2+3 0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152400"/>
            <a:ext cx="2057400" cy="1066800"/>
          </a:xfrm>
          <a:prstGeom prst="rect">
            <a:avLst/>
          </a:prstGeom>
        </p:spPr>
      </p:pic>
      <p:pic>
        <p:nvPicPr>
          <p:cNvPr id="6" name="Picture 5" descr="LOTSDAY2-2+3 0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0574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1460</TotalTime>
  <Words>369</Words>
  <Application>Microsoft Office PowerPoint</Application>
  <PresentationFormat>On-screen Show (4:3)</PresentationFormat>
  <Paragraphs>117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Survey Parameters</vt:lpstr>
      <vt:lpstr>Slide 5</vt:lpstr>
      <vt:lpstr>Fixed Route Non-Utilization</vt:lpstr>
      <vt:lpstr>BNPTS &amp; ISU PARTNERSHIP</vt:lpstr>
      <vt:lpstr>Supporting Alternative ISU Transit Programs</vt:lpstr>
      <vt:lpstr>Slide 9</vt:lpstr>
      <vt:lpstr>Quad Green Space  &amp; Surface Lots</vt:lpstr>
      <vt:lpstr>Slide 11</vt:lpstr>
      <vt:lpstr>Slide 12</vt:lpstr>
      <vt:lpstr>Slide 13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at Illinois State</dc:title>
  <dc:creator>Enid Cardinal,</dc:creator>
  <cp:lastModifiedBy>Angela Engel,</cp:lastModifiedBy>
  <cp:revision>130</cp:revision>
  <dcterms:created xsi:type="dcterms:W3CDTF">2010-02-02T19:09:22Z</dcterms:created>
  <dcterms:modified xsi:type="dcterms:W3CDTF">2010-02-19T21:09:48Z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TC103815421033</vt:lpwstr>
  </property>
</Properties>
</file>